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1" r:id="rId4"/>
    <p:sldId id="258" r:id="rId5"/>
    <p:sldId id="259" r:id="rId6"/>
    <p:sldId id="260" r:id="rId7"/>
    <p:sldId id="262" r:id="rId8"/>
    <p:sldId id="263" r:id="rId9"/>
    <p:sldId id="265" r:id="rId10"/>
    <p:sldId id="267" r:id="rId11"/>
    <p:sldId id="270" r:id="rId12"/>
    <p:sldId id="269"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5868F578-19A5-4603-B873-CF9B52A7FC59}" type="datetimeFigureOut">
              <a:rPr lang="en-IN" smtClean="0"/>
              <a:t>18-03-2021</a:t>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754382C9-AA2B-4C19-B905-E0F680079A82}" type="slidenum">
              <a:rPr lang="en-IN" smtClean="0"/>
              <a:t>‹#›</a:t>
            </a:fld>
            <a:endParaRPr lang="en-IN"/>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357348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868F578-19A5-4603-B873-CF9B52A7FC59}" type="datetimeFigureOut">
              <a:rPr lang="en-IN" smtClean="0"/>
              <a:t>18-03-2021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54382C9-AA2B-4C19-B905-E0F680079A82}" type="slidenum">
              <a:rPr lang="en-IN" smtClean="0"/>
              <a:t>‹#›</a:t>
            </a:fld>
            <a:endParaRPr lang="en-IN"/>
          </a:p>
        </p:txBody>
      </p:sp>
    </p:spTree>
    <p:extLst>
      <p:ext uri="{BB962C8B-B14F-4D97-AF65-F5344CB8AC3E}">
        <p14:creationId xmlns:p14="http://schemas.microsoft.com/office/powerpoint/2010/main" val="27648896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68F578-19A5-4603-B873-CF9B52A7FC59}" type="datetimeFigureOut">
              <a:rPr lang="en-IN" smtClean="0"/>
              <a:t>18-03-2021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4382C9-AA2B-4C19-B905-E0F680079A82}" type="slidenum">
              <a:rPr lang="en-IN" smtClean="0"/>
              <a:t>‹#›</a:t>
            </a:fld>
            <a:endParaRPr lang="en-IN"/>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944824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68F578-19A5-4603-B873-CF9B52A7FC59}" type="datetimeFigureOut">
              <a:rPr lang="en-IN" smtClean="0"/>
              <a:t>18-03-2021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4382C9-AA2B-4C19-B905-E0F680079A82}" type="slidenum">
              <a:rPr lang="en-IN" smtClean="0"/>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975413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68F578-19A5-4603-B873-CF9B52A7FC59}" type="datetimeFigureOut">
              <a:rPr lang="en-IN" smtClean="0"/>
              <a:t>18-03-2021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4382C9-AA2B-4C19-B905-E0F680079A82}" type="slidenum">
              <a:rPr lang="en-IN" smtClean="0"/>
              <a:t>‹#›</a:t>
            </a:fld>
            <a:endParaRPr lang="en-IN"/>
          </a:p>
        </p:txBody>
      </p:sp>
    </p:spTree>
    <p:extLst>
      <p:ext uri="{BB962C8B-B14F-4D97-AF65-F5344CB8AC3E}">
        <p14:creationId xmlns:p14="http://schemas.microsoft.com/office/powerpoint/2010/main" val="9582359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68F578-19A5-4603-B873-CF9B52A7FC59}" type="datetimeFigureOut">
              <a:rPr lang="en-IN" smtClean="0"/>
              <a:t>18-03-2021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4382C9-AA2B-4C19-B905-E0F680079A82}" type="slidenum">
              <a:rPr lang="en-IN" smtClean="0"/>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015839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68F578-19A5-4603-B873-CF9B52A7FC59}" type="datetimeFigureOut">
              <a:rPr lang="en-IN" smtClean="0"/>
              <a:t>18-03-2021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4382C9-AA2B-4C19-B905-E0F680079A82}" type="slidenum">
              <a:rPr lang="en-IN" smtClean="0"/>
              <a:t>‹#›</a:t>
            </a:fld>
            <a:endParaRPr lang="en-IN"/>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013536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868F578-19A5-4603-B873-CF9B52A7FC59}" type="datetimeFigureOut">
              <a:rPr lang="en-IN" smtClean="0"/>
              <a:t>18-03-2021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4382C9-AA2B-4C19-B905-E0F680079A82}"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06494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868F578-19A5-4603-B873-CF9B52A7FC59}" type="datetimeFigureOut">
              <a:rPr lang="en-IN" smtClean="0"/>
              <a:t>18-03-2021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4382C9-AA2B-4C19-B905-E0F680079A82}" type="slidenum">
              <a:rPr lang="en-IN" smtClean="0"/>
              <a:t>‹#›</a:t>
            </a:fld>
            <a:endParaRPr lang="en-IN"/>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44913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868F578-19A5-4603-B873-CF9B52A7FC59}" type="datetimeFigureOut">
              <a:rPr lang="en-IN" smtClean="0"/>
              <a:t>18-03-2021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4382C9-AA2B-4C19-B905-E0F680079A82}" type="slidenum">
              <a:rPr lang="en-IN" smtClean="0"/>
              <a:t>‹#›</a:t>
            </a:fld>
            <a:endParaRPr lang="en-IN"/>
          </a:p>
        </p:txBody>
      </p:sp>
    </p:spTree>
    <p:extLst>
      <p:ext uri="{BB962C8B-B14F-4D97-AF65-F5344CB8AC3E}">
        <p14:creationId xmlns:p14="http://schemas.microsoft.com/office/powerpoint/2010/main" val="40264374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68F578-19A5-4603-B873-CF9B52A7FC59}" type="datetimeFigureOut">
              <a:rPr lang="en-IN" smtClean="0"/>
              <a:t>18-03-2021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54382C9-AA2B-4C19-B905-E0F680079A82}" type="slidenum">
              <a:rPr lang="en-IN" smtClean="0"/>
              <a:t>‹#›</a:t>
            </a:fld>
            <a:endParaRPr lang="en-IN"/>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505879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868F578-19A5-4603-B873-CF9B52A7FC59}" type="datetimeFigureOut">
              <a:rPr lang="en-IN" smtClean="0"/>
              <a:t>18-03-2021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54382C9-AA2B-4C19-B905-E0F680079A82}" type="slidenum">
              <a:rPr lang="en-IN" smtClean="0"/>
              <a:t>‹#›</a:t>
            </a:fld>
            <a:endParaRPr lang="en-IN"/>
          </a:p>
        </p:txBody>
      </p:sp>
    </p:spTree>
    <p:extLst>
      <p:ext uri="{BB962C8B-B14F-4D97-AF65-F5344CB8AC3E}">
        <p14:creationId xmlns:p14="http://schemas.microsoft.com/office/powerpoint/2010/main" val="15481377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868F578-19A5-4603-B873-CF9B52A7FC59}" type="datetimeFigureOut">
              <a:rPr lang="en-IN" smtClean="0"/>
              <a:t>18-03-2021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54382C9-AA2B-4C19-B905-E0F680079A82}" type="slidenum">
              <a:rPr lang="en-IN" smtClean="0"/>
              <a:t>‹#›</a:t>
            </a:fld>
            <a:endParaRPr lang="en-IN"/>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899130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868F578-19A5-4603-B873-CF9B52A7FC59}" type="datetimeFigureOut">
              <a:rPr lang="en-IN" smtClean="0"/>
              <a:t>18-03-2021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54382C9-AA2B-4C19-B905-E0F680079A82}"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189052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68F578-19A5-4603-B873-CF9B52A7FC59}" type="datetimeFigureOut">
              <a:rPr lang="en-IN" smtClean="0"/>
              <a:t>18-03-2021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54382C9-AA2B-4C19-B905-E0F680079A82}" type="slidenum">
              <a:rPr lang="en-IN" smtClean="0"/>
              <a:t>‹#›</a:t>
            </a:fld>
            <a:endParaRPr lang="en-IN"/>
          </a:p>
        </p:txBody>
      </p:sp>
    </p:spTree>
    <p:extLst>
      <p:ext uri="{BB962C8B-B14F-4D97-AF65-F5344CB8AC3E}">
        <p14:creationId xmlns:p14="http://schemas.microsoft.com/office/powerpoint/2010/main" val="27412497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868F578-19A5-4603-B873-CF9B52A7FC59}" type="datetimeFigureOut">
              <a:rPr lang="en-IN" smtClean="0"/>
              <a:t>18-03-2021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54382C9-AA2B-4C19-B905-E0F680079A82}" type="slidenum">
              <a:rPr lang="en-IN" smtClean="0"/>
              <a:t>‹#›</a:t>
            </a:fld>
            <a:endParaRPr lang="en-IN"/>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799974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868F578-19A5-4603-B873-CF9B52A7FC59}" type="datetimeFigureOut">
              <a:rPr lang="en-IN" smtClean="0"/>
              <a:t>18-03-2021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54382C9-AA2B-4C19-B905-E0F680079A82}" type="slidenum">
              <a:rPr lang="en-IN" smtClean="0"/>
              <a:t>‹#›</a:t>
            </a:fld>
            <a:endParaRPr lang="en-IN"/>
          </a:p>
        </p:txBody>
      </p:sp>
    </p:spTree>
    <p:extLst>
      <p:ext uri="{BB962C8B-B14F-4D97-AF65-F5344CB8AC3E}">
        <p14:creationId xmlns:p14="http://schemas.microsoft.com/office/powerpoint/2010/main" val="39428377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868F578-19A5-4603-B873-CF9B52A7FC59}" type="datetimeFigureOut">
              <a:rPr lang="en-IN" smtClean="0"/>
              <a:t>18-03-2021</a:t>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54382C9-AA2B-4C19-B905-E0F680079A82}" type="slidenum">
              <a:rPr lang="en-IN" smtClean="0"/>
              <a:t>‹#›</a:t>
            </a:fld>
            <a:endParaRPr lang="en-IN"/>
          </a:p>
        </p:txBody>
      </p:sp>
    </p:spTree>
    <p:extLst>
      <p:ext uri="{BB962C8B-B14F-4D97-AF65-F5344CB8AC3E}">
        <p14:creationId xmlns:p14="http://schemas.microsoft.com/office/powerpoint/2010/main" val="379518299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10BE9-1B70-4F6D-914B-B17D2C808439}"/>
              </a:ext>
            </a:extLst>
          </p:cNvPr>
          <p:cNvSpPr>
            <a:spLocks noGrp="1"/>
          </p:cNvSpPr>
          <p:nvPr>
            <p:ph type="ctrTitle"/>
          </p:nvPr>
        </p:nvSpPr>
        <p:spPr/>
        <p:txBody>
          <a:bodyPr/>
          <a:lstStyle/>
          <a:p>
            <a:r>
              <a:rPr lang="en-IN" dirty="0"/>
              <a:t>Indian Sign Language Recognition	</a:t>
            </a:r>
          </a:p>
        </p:txBody>
      </p:sp>
      <p:sp>
        <p:nvSpPr>
          <p:cNvPr id="3" name="Subtitle 2">
            <a:extLst>
              <a:ext uri="{FF2B5EF4-FFF2-40B4-BE49-F238E27FC236}">
                <a16:creationId xmlns:a16="http://schemas.microsoft.com/office/drawing/2014/main" id="{349EBD0E-19D2-4E63-952D-182AB989A1ED}"/>
              </a:ext>
            </a:extLst>
          </p:cNvPr>
          <p:cNvSpPr>
            <a:spLocks noGrp="1"/>
          </p:cNvSpPr>
          <p:nvPr>
            <p:ph type="subTitle" idx="1"/>
          </p:nvPr>
        </p:nvSpPr>
        <p:spPr/>
        <p:txBody>
          <a:bodyPr>
            <a:normAutofit/>
          </a:bodyPr>
          <a:lstStyle/>
          <a:p>
            <a:r>
              <a:rPr lang="en-IN" sz="3200" b="1" dirty="0"/>
              <a:t>Using Deep Learning</a:t>
            </a:r>
          </a:p>
        </p:txBody>
      </p:sp>
      <p:sp>
        <p:nvSpPr>
          <p:cNvPr id="4" name="TextBox 3">
            <a:extLst>
              <a:ext uri="{FF2B5EF4-FFF2-40B4-BE49-F238E27FC236}">
                <a16:creationId xmlns:a16="http://schemas.microsoft.com/office/drawing/2014/main" id="{AF3ABE0A-1718-4EF5-A1AD-39A7BA09EBF8}"/>
              </a:ext>
            </a:extLst>
          </p:cNvPr>
          <p:cNvSpPr txBox="1"/>
          <p:nvPr/>
        </p:nvSpPr>
        <p:spPr>
          <a:xfrm flipH="1">
            <a:off x="257452" y="5575178"/>
            <a:ext cx="3178205" cy="1200329"/>
          </a:xfrm>
          <a:prstGeom prst="rect">
            <a:avLst/>
          </a:prstGeom>
          <a:noFill/>
        </p:spPr>
        <p:txBody>
          <a:bodyPr wrap="square" rtlCol="0">
            <a:spAutoFit/>
          </a:bodyPr>
          <a:lstStyle/>
          <a:p>
            <a:r>
              <a:rPr lang="en-US" dirty="0"/>
              <a:t>Project By:</a:t>
            </a:r>
          </a:p>
          <a:p>
            <a:r>
              <a:rPr lang="en-US" dirty="0"/>
              <a:t>19IT031-Aman Desai</a:t>
            </a:r>
          </a:p>
          <a:p>
            <a:r>
              <a:rPr lang="en-US" dirty="0"/>
              <a:t>19IT032-Mansi Desai</a:t>
            </a:r>
          </a:p>
          <a:p>
            <a:r>
              <a:rPr lang="en-US" dirty="0"/>
              <a:t>19IT037-Hardik Gandhi</a:t>
            </a:r>
            <a:endParaRPr lang="en-IN" dirty="0"/>
          </a:p>
        </p:txBody>
      </p:sp>
    </p:spTree>
    <p:extLst>
      <p:ext uri="{BB962C8B-B14F-4D97-AF65-F5344CB8AC3E}">
        <p14:creationId xmlns:p14="http://schemas.microsoft.com/office/powerpoint/2010/main" val="23219981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13532-C482-46FE-B935-80A3EC0CC602}"/>
              </a:ext>
            </a:extLst>
          </p:cNvPr>
          <p:cNvSpPr>
            <a:spLocks noGrp="1"/>
          </p:cNvSpPr>
          <p:nvPr>
            <p:ph type="title"/>
          </p:nvPr>
        </p:nvSpPr>
        <p:spPr/>
        <p:txBody>
          <a:bodyPr/>
          <a:lstStyle/>
          <a:p>
            <a:r>
              <a:rPr lang="en-IN" dirty="0"/>
              <a:t>Project Flow	</a:t>
            </a:r>
          </a:p>
        </p:txBody>
      </p:sp>
      <p:sp>
        <p:nvSpPr>
          <p:cNvPr id="13" name="Arrow: Right 12">
            <a:extLst>
              <a:ext uri="{FF2B5EF4-FFF2-40B4-BE49-F238E27FC236}">
                <a16:creationId xmlns:a16="http://schemas.microsoft.com/office/drawing/2014/main" id="{E28F7742-F2EB-4A3F-85CC-9646B73E84E1}"/>
              </a:ext>
            </a:extLst>
          </p:cNvPr>
          <p:cNvSpPr/>
          <p:nvPr/>
        </p:nvSpPr>
        <p:spPr>
          <a:xfrm>
            <a:off x="3157860" y="3517687"/>
            <a:ext cx="1123026" cy="28466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Rectangle 13">
            <a:extLst>
              <a:ext uri="{FF2B5EF4-FFF2-40B4-BE49-F238E27FC236}">
                <a16:creationId xmlns:a16="http://schemas.microsoft.com/office/drawing/2014/main" id="{4DD2248A-49DB-4EC4-B2D7-B7D395D658F7}"/>
              </a:ext>
            </a:extLst>
          </p:cNvPr>
          <p:cNvSpPr/>
          <p:nvPr/>
        </p:nvSpPr>
        <p:spPr>
          <a:xfrm>
            <a:off x="935480" y="3429000"/>
            <a:ext cx="2121763" cy="4437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lang="en-IN" sz="2400" dirty="0">
                <a:solidFill>
                  <a:prstClr val="black">
                    <a:lumMod val="85000"/>
                    <a:lumOff val="15000"/>
                  </a:prstClr>
                </a:solidFill>
                <a:latin typeface="Garamond" panose="02020404030301010803"/>
              </a:rPr>
              <a:t>Data Collection</a:t>
            </a:r>
            <a:endParaRPr lang="en-IN" dirty="0"/>
          </a:p>
        </p:txBody>
      </p:sp>
      <p:sp>
        <p:nvSpPr>
          <p:cNvPr id="15" name="Rectangle 14">
            <a:extLst>
              <a:ext uri="{FF2B5EF4-FFF2-40B4-BE49-F238E27FC236}">
                <a16:creationId xmlns:a16="http://schemas.microsoft.com/office/drawing/2014/main" id="{E5B24E80-6897-4E81-B3D3-EA1812098E61}"/>
              </a:ext>
            </a:extLst>
          </p:cNvPr>
          <p:cNvSpPr/>
          <p:nvPr/>
        </p:nvSpPr>
        <p:spPr>
          <a:xfrm>
            <a:off x="4349503" y="3429000"/>
            <a:ext cx="2183907" cy="4437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solidFill>
                  <a:schemeClr val="tx1"/>
                </a:solidFill>
              </a:rPr>
              <a:t>Image Pre-processing</a:t>
            </a:r>
          </a:p>
        </p:txBody>
      </p:sp>
      <p:sp>
        <p:nvSpPr>
          <p:cNvPr id="19" name="Rectangle 18">
            <a:extLst>
              <a:ext uri="{FF2B5EF4-FFF2-40B4-BE49-F238E27FC236}">
                <a16:creationId xmlns:a16="http://schemas.microsoft.com/office/drawing/2014/main" id="{7EB37270-8DF4-495B-BD4E-8AF4EF4DEF0F}"/>
              </a:ext>
            </a:extLst>
          </p:cNvPr>
          <p:cNvSpPr/>
          <p:nvPr/>
        </p:nvSpPr>
        <p:spPr>
          <a:xfrm>
            <a:off x="9535549" y="4150806"/>
            <a:ext cx="1970845" cy="5237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Tunning parameters</a:t>
            </a:r>
          </a:p>
        </p:txBody>
      </p:sp>
      <p:sp>
        <p:nvSpPr>
          <p:cNvPr id="20" name="Arrow: Right 19">
            <a:extLst>
              <a:ext uri="{FF2B5EF4-FFF2-40B4-BE49-F238E27FC236}">
                <a16:creationId xmlns:a16="http://schemas.microsoft.com/office/drawing/2014/main" id="{33CE58CA-E634-49CB-9450-447565A8FA15}"/>
              </a:ext>
            </a:extLst>
          </p:cNvPr>
          <p:cNvSpPr/>
          <p:nvPr/>
        </p:nvSpPr>
        <p:spPr>
          <a:xfrm>
            <a:off x="6634027" y="3508525"/>
            <a:ext cx="1051266" cy="28466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1" name="Rectangle 20">
            <a:extLst>
              <a:ext uri="{FF2B5EF4-FFF2-40B4-BE49-F238E27FC236}">
                <a16:creationId xmlns:a16="http://schemas.microsoft.com/office/drawing/2014/main" id="{24CB9224-4FA1-46D0-9AA9-E0E7CCAF1A50}"/>
              </a:ext>
            </a:extLst>
          </p:cNvPr>
          <p:cNvSpPr/>
          <p:nvPr/>
        </p:nvSpPr>
        <p:spPr>
          <a:xfrm>
            <a:off x="7757053" y="3438161"/>
            <a:ext cx="1778496" cy="4437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solidFill>
                  <a:schemeClr val="tx1"/>
                </a:solidFill>
              </a:rPr>
              <a:t>Applying CNN</a:t>
            </a:r>
          </a:p>
        </p:txBody>
      </p:sp>
      <p:sp>
        <p:nvSpPr>
          <p:cNvPr id="22" name="Rectangle 21">
            <a:extLst>
              <a:ext uri="{FF2B5EF4-FFF2-40B4-BE49-F238E27FC236}">
                <a16:creationId xmlns:a16="http://schemas.microsoft.com/office/drawing/2014/main" id="{A9E1641A-7B93-4B9D-8E81-1E133FE0827A}"/>
              </a:ext>
            </a:extLst>
          </p:cNvPr>
          <p:cNvSpPr/>
          <p:nvPr/>
        </p:nvSpPr>
        <p:spPr>
          <a:xfrm>
            <a:off x="7828812" y="5345918"/>
            <a:ext cx="1778496" cy="4437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solidFill>
                  <a:schemeClr val="tx1"/>
                </a:solidFill>
              </a:rPr>
              <a:t>Model Training</a:t>
            </a:r>
          </a:p>
        </p:txBody>
      </p:sp>
      <p:sp>
        <p:nvSpPr>
          <p:cNvPr id="23" name="Arrow: Bent 22">
            <a:extLst>
              <a:ext uri="{FF2B5EF4-FFF2-40B4-BE49-F238E27FC236}">
                <a16:creationId xmlns:a16="http://schemas.microsoft.com/office/drawing/2014/main" id="{1F63A9B1-E1C6-42EB-BA60-9209FE6EF169}"/>
              </a:ext>
            </a:extLst>
          </p:cNvPr>
          <p:cNvSpPr/>
          <p:nvPr/>
        </p:nvSpPr>
        <p:spPr>
          <a:xfrm rot="5400000">
            <a:off x="9842103" y="3316848"/>
            <a:ext cx="523783" cy="99337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24" name="Arrow: Bent 23">
            <a:extLst>
              <a:ext uri="{FF2B5EF4-FFF2-40B4-BE49-F238E27FC236}">
                <a16:creationId xmlns:a16="http://schemas.microsoft.com/office/drawing/2014/main" id="{C4C8BC69-C939-4ACC-8751-ED77D6C58B39}"/>
              </a:ext>
            </a:extLst>
          </p:cNvPr>
          <p:cNvSpPr/>
          <p:nvPr/>
        </p:nvSpPr>
        <p:spPr>
          <a:xfrm rot="10800000">
            <a:off x="9880846" y="4796266"/>
            <a:ext cx="719833" cy="99337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25" name="Rectangle 24">
            <a:extLst>
              <a:ext uri="{FF2B5EF4-FFF2-40B4-BE49-F238E27FC236}">
                <a16:creationId xmlns:a16="http://schemas.microsoft.com/office/drawing/2014/main" id="{6B2C29F7-4864-47D8-836F-9D89C27F8AC6}"/>
              </a:ext>
            </a:extLst>
          </p:cNvPr>
          <p:cNvSpPr/>
          <p:nvPr/>
        </p:nvSpPr>
        <p:spPr>
          <a:xfrm>
            <a:off x="4470369" y="5292952"/>
            <a:ext cx="2145163" cy="4437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solidFill>
                  <a:schemeClr val="tx1"/>
                </a:solidFill>
              </a:rPr>
              <a:t>Model Evaluation</a:t>
            </a:r>
          </a:p>
        </p:txBody>
      </p:sp>
      <p:sp>
        <p:nvSpPr>
          <p:cNvPr id="26" name="Arrow: Right 25">
            <a:extLst>
              <a:ext uri="{FF2B5EF4-FFF2-40B4-BE49-F238E27FC236}">
                <a16:creationId xmlns:a16="http://schemas.microsoft.com/office/drawing/2014/main" id="{6FCD5E75-3652-4C8B-8F89-4BF21DE7406C}"/>
              </a:ext>
            </a:extLst>
          </p:cNvPr>
          <p:cNvSpPr/>
          <p:nvPr/>
        </p:nvSpPr>
        <p:spPr>
          <a:xfrm rot="10800000">
            <a:off x="6720395" y="5425441"/>
            <a:ext cx="964897" cy="28466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7" name="Arrow: Right 26">
            <a:extLst>
              <a:ext uri="{FF2B5EF4-FFF2-40B4-BE49-F238E27FC236}">
                <a16:creationId xmlns:a16="http://schemas.microsoft.com/office/drawing/2014/main" id="{D14968B2-381A-429E-8AE4-DFA26F8801D2}"/>
              </a:ext>
            </a:extLst>
          </p:cNvPr>
          <p:cNvSpPr/>
          <p:nvPr/>
        </p:nvSpPr>
        <p:spPr>
          <a:xfrm rot="10800000">
            <a:off x="3057243" y="5372476"/>
            <a:ext cx="1187763" cy="28466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Rectangle 27">
            <a:extLst>
              <a:ext uri="{FF2B5EF4-FFF2-40B4-BE49-F238E27FC236}">
                <a16:creationId xmlns:a16="http://schemas.microsoft.com/office/drawing/2014/main" id="{A9FFF5CF-6191-4E34-B15C-27FA592466DF}"/>
              </a:ext>
            </a:extLst>
          </p:cNvPr>
          <p:cNvSpPr/>
          <p:nvPr/>
        </p:nvSpPr>
        <p:spPr>
          <a:xfrm>
            <a:off x="935480" y="5292952"/>
            <a:ext cx="1950129" cy="4437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solidFill>
                  <a:schemeClr val="tx1"/>
                </a:solidFill>
              </a:rPr>
              <a:t>Deploying Model</a:t>
            </a:r>
          </a:p>
        </p:txBody>
      </p:sp>
    </p:spTree>
    <p:extLst>
      <p:ext uri="{BB962C8B-B14F-4D97-AF65-F5344CB8AC3E}">
        <p14:creationId xmlns:p14="http://schemas.microsoft.com/office/powerpoint/2010/main" val="1117497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DF72551-41D6-4FEA-A8FD-DDB8E596012A}"/>
              </a:ext>
            </a:extLst>
          </p:cNvPr>
          <p:cNvSpPr txBox="1"/>
          <p:nvPr/>
        </p:nvSpPr>
        <p:spPr>
          <a:xfrm>
            <a:off x="2325950" y="683581"/>
            <a:ext cx="7261934" cy="461665"/>
          </a:xfrm>
          <a:prstGeom prst="rect">
            <a:avLst/>
          </a:prstGeom>
          <a:noFill/>
        </p:spPr>
        <p:txBody>
          <a:bodyPr wrap="square" rtlCol="0">
            <a:spAutoFit/>
          </a:bodyPr>
          <a:lstStyle/>
          <a:p>
            <a:pPr algn="ctr"/>
            <a:r>
              <a:rPr lang="en-US" sz="2400" dirty="0"/>
              <a:t>Video of Implementation</a:t>
            </a:r>
            <a:endParaRPr lang="en-IN" sz="2400" dirty="0"/>
          </a:p>
        </p:txBody>
      </p:sp>
      <p:pic>
        <p:nvPicPr>
          <p:cNvPr id="4" name="2021-03-18 10-48-00">
            <a:hlinkClick r:id="" action="ppaction://media"/>
            <a:extLst>
              <a:ext uri="{FF2B5EF4-FFF2-40B4-BE49-F238E27FC236}">
                <a16:creationId xmlns:a16="http://schemas.microsoft.com/office/drawing/2014/main" id="{210613E2-3E72-4C57-830D-3398B23AE05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62109" y="1070869"/>
            <a:ext cx="9667782" cy="5438127"/>
          </a:xfrm>
          <a:prstGeom prst="rect">
            <a:avLst/>
          </a:prstGeom>
        </p:spPr>
      </p:pic>
    </p:spTree>
    <p:extLst>
      <p:ext uri="{BB962C8B-B14F-4D97-AF65-F5344CB8AC3E}">
        <p14:creationId xmlns:p14="http://schemas.microsoft.com/office/powerpoint/2010/main" val="1126686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3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0E983-31B9-4CC4-9A52-9099B91DAA65}"/>
              </a:ext>
            </a:extLst>
          </p:cNvPr>
          <p:cNvSpPr>
            <a:spLocks noGrp="1"/>
          </p:cNvSpPr>
          <p:nvPr>
            <p:ph type="title"/>
          </p:nvPr>
        </p:nvSpPr>
        <p:spPr/>
        <p:txBody>
          <a:bodyPr/>
          <a:lstStyle/>
          <a:p>
            <a:r>
              <a:rPr lang="en-IN" dirty="0"/>
              <a:t>Conclusion &amp; Future Work</a:t>
            </a:r>
          </a:p>
        </p:txBody>
      </p:sp>
      <p:sp>
        <p:nvSpPr>
          <p:cNvPr id="3" name="Content Placeholder 2">
            <a:extLst>
              <a:ext uri="{FF2B5EF4-FFF2-40B4-BE49-F238E27FC236}">
                <a16:creationId xmlns:a16="http://schemas.microsoft.com/office/drawing/2014/main" id="{C5A068A0-C4B8-4C9F-B026-2C0662BE10DE}"/>
              </a:ext>
            </a:extLst>
          </p:cNvPr>
          <p:cNvSpPr>
            <a:spLocks noGrp="1"/>
          </p:cNvSpPr>
          <p:nvPr>
            <p:ph idx="1"/>
          </p:nvPr>
        </p:nvSpPr>
        <p:spPr/>
        <p:txBody>
          <a:bodyPr>
            <a:normAutofit/>
          </a:bodyPr>
          <a:lstStyle/>
          <a:p>
            <a:r>
              <a:rPr lang="en-IN" dirty="0"/>
              <a:t>At present the training is done on smaller dataset and thus the model is not that accurate, We assume that training the model on larger dataset and applying additional layers will increase accuracy. </a:t>
            </a:r>
          </a:p>
          <a:p>
            <a:r>
              <a:rPr lang="en-IN" dirty="0"/>
              <a:t>As our model is trained on digit’s data (</a:t>
            </a:r>
            <a:r>
              <a:rPr lang="en-IN"/>
              <a:t>Numbers), our </a:t>
            </a:r>
            <a:r>
              <a:rPr lang="en-IN" dirty="0"/>
              <a:t>goal is to train on alphabetical data. </a:t>
            </a:r>
          </a:p>
          <a:p>
            <a:r>
              <a:rPr lang="en-IN" dirty="0"/>
              <a:t>As this dataset is custom made, the number of images are not enough to gain more accuracy so we will try to increase number of images as well as accuracy at different angles. </a:t>
            </a:r>
          </a:p>
        </p:txBody>
      </p:sp>
    </p:spTree>
    <p:extLst>
      <p:ext uri="{BB962C8B-B14F-4D97-AF65-F5344CB8AC3E}">
        <p14:creationId xmlns:p14="http://schemas.microsoft.com/office/powerpoint/2010/main" val="34050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E0E11-9981-460F-B526-690A53A7234A}"/>
              </a:ext>
            </a:extLst>
          </p:cNvPr>
          <p:cNvSpPr>
            <a:spLocks noGrp="1"/>
          </p:cNvSpPr>
          <p:nvPr>
            <p:ph type="title"/>
          </p:nvPr>
        </p:nvSpPr>
        <p:spPr/>
        <p:txBody>
          <a:bodyPr/>
          <a:lstStyle/>
          <a:p>
            <a:r>
              <a:rPr lang="en-IN" dirty="0"/>
              <a:t>What is Sign language ?</a:t>
            </a:r>
          </a:p>
        </p:txBody>
      </p:sp>
      <p:sp>
        <p:nvSpPr>
          <p:cNvPr id="3" name="Content Placeholder 2">
            <a:extLst>
              <a:ext uri="{FF2B5EF4-FFF2-40B4-BE49-F238E27FC236}">
                <a16:creationId xmlns:a16="http://schemas.microsoft.com/office/drawing/2014/main" id="{E234B131-E6E1-4715-92DD-11DF448B4801}"/>
              </a:ext>
            </a:extLst>
          </p:cNvPr>
          <p:cNvSpPr>
            <a:spLocks noGrp="1"/>
          </p:cNvSpPr>
          <p:nvPr>
            <p:ph idx="1"/>
          </p:nvPr>
        </p:nvSpPr>
        <p:spPr/>
        <p:txBody>
          <a:bodyPr>
            <a:normAutofit/>
          </a:bodyPr>
          <a:lstStyle/>
          <a:p>
            <a:pPr algn="l"/>
            <a:r>
              <a:rPr lang="en-US" sz="1800" dirty="0">
                <a:latin typeface="Times New Roman" panose="02020603050405020304" pitchFamily="18" charset="0"/>
                <a:cs typeface="Times New Roman" panose="02020603050405020304" pitchFamily="18" charset="0"/>
              </a:rPr>
              <a:t>A</a:t>
            </a:r>
            <a:r>
              <a:rPr lang="en-US" sz="1800" b="0" i="0" dirty="0">
                <a:effectLst/>
                <a:latin typeface="Times New Roman" panose="02020603050405020304" pitchFamily="18" charset="0"/>
                <a:cs typeface="Times New Roman" panose="02020603050405020304" pitchFamily="18" charset="0"/>
              </a:rPr>
              <a:t> language used especially by people who cannot hear or speak, using the hands to make signs instead of spoken words.</a:t>
            </a:r>
          </a:p>
          <a:p>
            <a:r>
              <a:rPr lang="en-IN" sz="1800" dirty="0">
                <a:latin typeface="Times New Roman" panose="02020603050405020304" pitchFamily="18" charset="0"/>
                <a:cs typeface="Times New Roman" panose="02020603050405020304" pitchFamily="18" charset="0"/>
              </a:rPr>
              <a:t>There are many different type of sign languages. Few of them are :</a:t>
            </a:r>
          </a:p>
          <a:p>
            <a:pPr marL="0" indent="0">
              <a:buNone/>
            </a:pPr>
            <a:r>
              <a:rPr lang="en-IN" sz="1600"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1. American Sign language (ASL</a:t>
            </a:r>
            <a:r>
              <a:rPr lang="en-IN" sz="1600" dirty="0">
                <a:latin typeface="Times New Roman" panose="02020603050405020304" pitchFamily="18" charset="0"/>
                <a:cs typeface="Times New Roman" panose="02020603050405020304" pitchFamily="18" charset="0"/>
              </a:rPr>
              <a:t>)</a:t>
            </a:r>
          </a:p>
          <a:p>
            <a:pPr marL="0" indent="0">
              <a:buNone/>
            </a:pPr>
            <a:r>
              <a:rPr lang="en-IN" sz="1600"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2. </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British , Australian and New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zealand</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sign language(BANZSL)</a:t>
            </a:r>
          </a:p>
          <a:p>
            <a:pPr marL="0" indent="0">
              <a:buNone/>
            </a:pPr>
            <a:r>
              <a:rPr lang="en-IN" sz="1600" dirty="0">
                <a:latin typeface="Calibri" panose="020F0502020204030204" pitchFamily="34"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3. Indian Sign language (ISL)</a:t>
            </a:r>
            <a:r>
              <a:rPr lang="en-IN" sz="1600"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3073559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D5396-D23B-48F2-8660-B74400F3C837}"/>
              </a:ext>
            </a:extLst>
          </p:cNvPr>
          <p:cNvSpPr>
            <a:spLocks noGrp="1"/>
          </p:cNvSpPr>
          <p:nvPr>
            <p:ph type="title"/>
          </p:nvPr>
        </p:nvSpPr>
        <p:spPr/>
        <p:txBody>
          <a:bodyPr/>
          <a:lstStyle/>
          <a:p>
            <a:r>
              <a:rPr lang="en-IN" dirty="0"/>
              <a:t>Indian Sign </a:t>
            </a:r>
            <a:r>
              <a:rPr lang="en-IN" dirty="0" err="1"/>
              <a:t>Languauge</a:t>
            </a:r>
            <a:endParaRPr lang="en-IN" dirty="0"/>
          </a:p>
        </p:txBody>
      </p:sp>
      <p:pic>
        <p:nvPicPr>
          <p:cNvPr id="5" name="Content Placeholder 4">
            <a:extLst>
              <a:ext uri="{FF2B5EF4-FFF2-40B4-BE49-F238E27FC236}">
                <a16:creationId xmlns:a16="http://schemas.microsoft.com/office/drawing/2014/main" id="{7451BD21-4094-4F50-ADA2-8795CDA54F3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2105"/>
          <a:stretch/>
        </p:blipFill>
        <p:spPr>
          <a:xfrm>
            <a:off x="1403404" y="2557463"/>
            <a:ext cx="3568092" cy="3248533"/>
          </a:xfrm>
        </p:spPr>
      </p:pic>
      <p:pic>
        <p:nvPicPr>
          <p:cNvPr id="7" name="Picture 6">
            <a:extLst>
              <a:ext uri="{FF2B5EF4-FFF2-40B4-BE49-F238E27FC236}">
                <a16:creationId xmlns:a16="http://schemas.microsoft.com/office/drawing/2014/main" id="{EC48BA22-A5CE-4586-85BF-E674943033AF}"/>
              </a:ext>
            </a:extLst>
          </p:cNvPr>
          <p:cNvPicPr>
            <a:picLocks noChangeAspect="1"/>
          </p:cNvPicPr>
          <p:nvPr/>
        </p:nvPicPr>
        <p:blipFill>
          <a:blip r:embed="rId3"/>
          <a:stretch>
            <a:fillRect/>
          </a:stretch>
        </p:blipFill>
        <p:spPr>
          <a:xfrm>
            <a:off x="5699463" y="2670251"/>
            <a:ext cx="4554246" cy="3135745"/>
          </a:xfrm>
          <a:prstGeom prst="rect">
            <a:avLst/>
          </a:prstGeom>
        </p:spPr>
      </p:pic>
    </p:spTree>
    <p:extLst>
      <p:ext uri="{BB962C8B-B14F-4D97-AF65-F5344CB8AC3E}">
        <p14:creationId xmlns:p14="http://schemas.microsoft.com/office/powerpoint/2010/main" val="18983052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627BC-0B8D-40E1-8828-CAC26EEFAE70}"/>
              </a:ext>
            </a:extLst>
          </p:cNvPr>
          <p:cNvSpPr>
            <a:spLocks noGrp="1"/>
          </p:cNvSpPr>
          <p:nvPr>
            <p:ph type="title"/>
          </p:nvPr>
        </p:nvSpPr>
        <p:spPr/>
        <p:txBody>
          <a:bodyPr/>
          <a:lstStyle/>
          <a:p>
            <a:r>
              <a:rPr lang="en-IN" dirty="0"/>
              <a:t>Introduction	</a:t>
            </a:r>
          </a:p>
        </p:txBody>
      </p:sp>
      <p:sp>
        <p:nvSpPr>
          <p:cNvPr id="3" name="Content Placeholder 2">
            <a:extLst>
              <a:ext uri="{FF2B5EF4-FFF2-40B4-BE49-F238E27FC236}">
                <a16:creationId xmlns:a16="http://schemas.microsoft.com/office/drawing/2014/main" id="{C2163545-CB6E-477F-AF4D-F943BB70445C}"/>
              </a:ext>
            </a:extLst>
          </p:cNvPr>
          <p:cNvSpPr>
            <a:spLocks noGrp="1"/>
          </p:cNvSpPr>
          <p:nvPr>
            <p:ph idx="1"/>
          </p:nvPr>
        </p:nvSpPr>
        <p:spPr/>
        <p:txBody>
          <a:bodyPr>
            <a:normAutofit/>
          </a:bodyPr>
          <a:lstStyle/>
          <a:p>
            <a:r>
              <a:rPr lang="en-US" sz="1800" b="0" i="0" dirty="0">
                <a:effectLst/>
                <a:latin typeface="Times New Roman" panose="02020603050405020304" pitchFamily="18" charset="0"/>
                <a:cs typeface="Times New Roman" panose="02020603050405020304" pitchFamily="18" charset="0"/>
              </a:rPr>
              <a:t>Sign Language is specifically focused towards Deaf and Dumb People. </a:t>
            </a:r>
          </a:p>
          <a:p>
            <a:r>
              <a:rPr lang="en-US" sz="1800" b="0" i="0" dirty="0">
                <a:effectLst/>
                <a:latin typeface="Times New Roman" panose="02020603050405020304" pitchFamily="18" charset="0"/>
                <a:cs typeface="Times New Roman" panose="02020603050405020304" pitchFamily="18" charset="0"/>
              </a:rPr>
              <a:t>It’s the language they use to communicate with each other and others who know SL(Sign Language). </a:t>
            </a:r>
          </a:p>
          <a:p>
            <a:r>
              <a:rPr lang="en-US" sz="1800" b="0" i="0" dirty="0">
                <a:effectLst/>
                <a:latin typeface="Times New Roman" panose="02020603050405020304" pitchFamily="18" charset="0"/>
                <a:cs typeface="Times New Roman" panose="02020603050405020304" pitchFamily="18" charset="0"/>
              </a:rPr>
              <a:t>Sign Languages are gestural languages which contain symbolic encoded message for communication without speech channel.</a:t>
            </a:r>
          </a:p>
          <a:p>
            <a:r>
              <a:rPr lang="en-IN" sz="1800" dirty="0">
                <a:latin typeface="Times New Roman" panose="02020603050405020304" pitchFamily="18" charset="0"/>
                <a:cs typeface="Times New Roman" panose="02020603050405020304" pitchFamily="18" charset="0"/>
              </a:rPr>
              <a:t>Indian Sign </a:t>
            </a:r>
            <a:r>
              <a:rPr lang="en-IN" sz="1800" dirty="0" err="1">
                <a:latin typeface="Times New Roman" panose="02020603050405020304" pitchFamily="18" charset="0"/>
                <a:cs typeface="Times New Roman" panose="02020603050405020304" pitchFamily="18" charset="0"/>
              </a:rPr>
              <a:t>Languauge</a:t>
            </a:r>
            <a:r>
              <a:rPr lang="en-IN" sz="1800" dirty="0">
                <a:latin typeface="Times New Roman" panose="02020603050405020304" pitchFamily="18" charset="0"/>
                <a:cs typeface="Times New Roman" panose="02020603050405020304" pitchFamily="18" charset="0"/>
              </a:rPr>
              <a:t> (ISL) </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is a language used by Indian deaf and dumb community</a:t>
            </a:r>
          </a:p>
          <a:p>
            <a:r>
              <a:rPr lang="en-US" sz="1800" b="0" i="0" dirty="0">
                <a:effectLst/>
                <a:latin typeface="Times New Roman" panose="02020603050405020304" pitchFamily="18" charset="0"/>
              </a:rPr>
              <a:t>More than one million deaf adults and around half million deaf children use ISL as a mode of communication.</a:t>
            </a:r>
          </a:p>
          <a:p>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905077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DE9FC-1FE9-4E32-9876-7D9FFABD2209}"/>
              </a:ext>
            </a:extLst>
          </p:cNvPr>
          <p:cNvSpPr>
            <a:spLocks noGrp="1"/>
          </p:cNvSpPr>
          <p:nvPr>
            <p:ph type="title"/>
          </p:nvPr>
        </p:nvSpPr>
        <p:spPr/>
        <p:txBody>
          <a:bodyPr>
            <a:normAutofit/>
          </a:bodyPr>
          <a:lstStyle/>
          <a:p>
            <a:r>
              <a:rPr lang="en-IN" sz="3600" dirty="0"/>
              <a:t>Introduction (Cont.)</a:t>
            </a:r>
          </a:p>
        </p:txBody>
      </p:sp>
      <p:sp>
        <p:nvSpPr>
          <p:cNvPr id="3" name="Content Placeholder 2">
            <a:extLst>
              <a:ext uri="{FF2B5EF4-FFF2-40B4-BE49-F238E27FC236}">
                <a16:creationId xmlns:a16="http://schemas.microsoft.com/office/drawing/2014/main" id="{D59CEFD2-3691-47F9-8ECB-C830B1FE7803}"/>
              </a:ext>
            </a:extLst>
          </p:cNvPr>
          <p:cNvSpPr>
            <a:spLocks noGrp="1"/>
          </p:cNvSpPr>
          <p:nvPr>
            <p:ph idx="1"/>
          </p:nvPr>
        </p:nvSpPr>
        <p:spPr/>
        <p:txBody>
          <a:bodyPr/>
          <a:lstStyle/>
          <a:p>
            <a:r>
              <a:rPr lang="en-US" sz="1800" b="0" i="0" dirty="0">
                <a:effectLst/>
                <a:latin typeface="Times New Roman" panose="02020603050405020304" pitchFamily="18" charset="0"/>
              </a:rPr>
              <a:t>ASL is the one in which most research has been done and there hasn’t been significant amount of research done on ISL.</a:t>
            </a:r>
          </a:p>
          <a:p>
            <a:r>
              <a:rPr lang="en-US" sz="1800" b="0" i="0" dirty="0">
                <a:effectLst/>
                <a:latin typeface="Times New Roman" panose="02020603050405020304" pitchFamily="18" charset="0"/>
              </a:rPr>
              <a:t>There are many different ways to solve this problem like by using Gloves that can sense the gesture, or by Microsoft Kinect Sensor but both of them are high end and expensive. </a:t>
            </a:r>
          </a:p>
          <a:p>
            <a:r>
              <a:rPr lang="en-US" sz="1800" b="1" u="sng" dirty="0">
                <a:latin typeface="Times New Roman" panose="02020603050405020304" pitchFamily="18" charset="0"/>
              </a:rPr>
              <a:t>O</a:t>
            </a:r>
            <a:r>
              <a:rPr lang="en-US" sz="1800" b="1" i="0" u="sng" dirty="0">
                <a:effectLst/>
                <a:latin typeface="Times New Roman" panose="02020603050405020304" pitchFamily="18" charset="0"/>
              </a:rPr>
              <a:t>ur aim </a:t>
            </a:r>
            <a:r>
              <a:rPr lang="en-US" sz="1800" b="0" i="0" dirty="0">
                <a:effectLst/>
                <a:latin typeface="Times New Roman" panose="02020603050405020304" pitchFamily="18" charset="0"/>
              </a:rPr>
              <a:t>: </a:t>
            </a:r>
            <a:r>
              <a:rPr lang="en-US" sz="1800" i="0" u="sng" dirty="0">
                <a:effectLst/>
                <a:latin typeface="Times New Roman" panose="02020603050405020304" pitchFamily="18" charset="0"/>
              </a:rPr>
              <a:t>To solve this with the help of Computer vision combined with Deep Learning</a:t>
            </a:r>
          </a:p>
          <a:p>
            <a:endParaRPr lang="en-US" sz="1800" b="0" i="0" dirty="0">
              <a:effectLst/>
              <a:latin typeface="Times New Roman" panose="02020603050405020304" pitchFamily="18" charset="0"/>
            </a:endParaRPr>
          </a:p>
          <a:p>
            <a:endParaRPr lang="en-IN" dirty="0"/>
          </a:p>
        </p:txBody>
      </p:sp>
    </p:spTree>
    <p:extLst>
      <p:ext uri="{BB962C8B-B14F-4D97-AF65-F5344CB8AC3E}">
        <p14:creationId xmlns:p14="http://schemas.microsoft.com/office/powerpoint/2010/main" val="705438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DB992-F392-4C9E-A22F-CD125EEE9021}"/>
              </a:ext>
            </a:extLst>
          </p:cNvPr>
          <p:cNvSpPr>
            <a:spLocks noGrp="1"/>
          </p:cNvSpPr>
          <p:nvPr>
            <p:ph type="title"/>
          </p:nvPr>
        </p:nvSpPr>
        <p:spPr/>
        <p:txBody>
          <a:bodyPr/>
          <a:lstStyle/>
          <a:p>
            <a:r>
              <a:rPr lang="en-IN" dirty="0"/>
              <a:t>Tools &amp; Tech.</a:t>
            </a:r>
          </a:p>
        </p:txBody>
      </p:sp>
      <p:sp>
        <p:nvSpPr>
          <p:cNvPr id="3" name="Content Placeholder 2">
            <a:extLst>
              <a:ext uri="{FF2B5EF4-FFF2-40B4-BE49-F238E27FC236}">
                <a16:creationId xmlns:a16="http://schemas.microsoft.com/office/drawing/2014/main" id="{24534A3F-C642-4867-A611-1119A1CEB83C}"/>
              </a:ext>
            </a:extLst>
          </p:cNvPr>
          <p:cNvSpPr>
            <a:spLocks noGrp="1"/>
          </p:cNvSpPr>
          <p:nvPr>
            <p:ph idx="1"/>
          </p:nvPr>
        </p:nvSpPr>
        <p:spPr/>
        <p:txBody>
          <a:bodyPr>
            <a:normAutofit/>
          </a:bodyPr>
          <a:lstStyle/>
          <a:p>
            <a:r>
              <a:rPr lang="en-IN" sz="2000" dirty="0">
                <a:latin typeface="Times New Roman" panose="02020603050405020304" pitchFamily="18" charset="0"/>
                <a:cs typeface="Times New Roman" panose="02020603050405020304" pitchFamily="18" charset="0"/>
              </a:rPr>
              <a:t>Open CV</a:t>
            </a:r>
          </a:p>
          <a:p>
            <a:r>
              <a:rPr lang="en-IN" sz="2000" dirty="0">
                <a:latin typeface="Times New Roman" panose="02020603050405020304" pitchFamily="18" charset="0"/>
                <a:cs typeface="Times New Roman" panose="02020603050405020304" pitchFamily="18" charset="0"/>
              </a:rPr>
              <a:t>Deep Learning</a:t>
            </a:r>
          </a:p>
          <a:p>
            <a:r>
              <a:rPr lang="en-IN" sz="2000" b="0" i="0" dirty="0">
                <a:solidFill>
                  <a:srgbClr val="4D5156"/>
                </a:solidFill>
                <a:effectLst/>
                <a:latin typeface="Times New Roman" panose="02020603050405020304" pitchFamily="18" charset="0"/>
                <a:cs typeface="Times New Roman" panose="02020603050405020304" pitchFamily="18" charset="0"/>
              </a:rPr>
              <a:t>Convolutional Neural Network</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83306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791C2-5006-49EA-A74F-767BEF12F682}"/>
              </a:ext>
            </a:extLst>
          </p:cNvPr>
          <p:cNvSpPr>
            <a:spLocks noGrp="1"/>
          </p:cNvSpPr>
          <p:nvPr>
            <p:ph type="title"/>
          </p:nvPr>
        </p:nvSpPr>
        <p:spPr/>
        <p:txBody>
          <a:bodyPr/>
          <a:lstStyle/>
          <a:p>
            <a:r>
              <a:rPr lang="en-IN" dirty="0"/>
              <a:t>Open CV	</a:t>
            </a:r>
          </a:p>
        </p:txBody>
      </p:sp>
      <p:sp>
        <p:nvSpPr>
          <p:cNvPr id="3" name="Content Placeholder 2">
            <a:extLst>
              <a:ext uri="{FF2B5EF4-FFF2-40B4-BE49-F238E27FC236}">
                <a16:creationId xmlns:a16="http://schemas.microsoft.com/office/drawing/2014/main" id="{9286007D-DEA8-47D7-AA5B-8A9B961956D5}"/>
              </a:ext>
            </a:extLst>
          </p:cNvPr>
          <p:cNvSpPr>
            <a:spLocks noGrp="1"/>
          </p:cNvSpPr>
          <p:nvPr>
            <p:ph idx="1"/>
          </p:nvPr>
        </p:nvSpPr>
        <p:spPr/>
        <p:txBody>
          <a:bodyPr/>
          <a:lstStyle/>
          <a:p>
            <a:r>
              <a:rPr lang="en-US" sz="1800" b="0" i="0" dirty="0">
                <a:effectLst/>
                <a:latin typeface="Times New Roman" panose="02020603050405020304" pitchFamily="18" charset="0"/>
              </a:rPr>
              <a:t>Open CV is the Open source Computer vision Library.</a:t>
            </a:r>
          </a:p>
          <a:p>
            <a:r>
              <a:rPr lang="en-US" sz="1800" b="0" i="0" dirty="0">
                <a:effectLst/>
                <a:latin typeface="Times New Roman" panose="02020603050405020304" pitchFamily="18" charset="0"/>
              </a:rPr>
              <a:t>It enables the computer to understand and identify the content of image or video frame in the same way that humans do.</a:t>
            </a:r>
          </a:p>
          <a:p>
            <a:endParaRPr lang="en-IN" dirty="0"/>
          </a:p>
        </p:txBody>
      </p:sp>
      <p:pic>
        <p:nvPicPr>
          <p:cNvPr id="7" name="Picture 6">
            <a:extLst>
              <a:ext uri="{FF2B5EF4-FFF2-40B4-BE49-F238E27FC236}">
                <a16:creationId xmlns:a16="http://schemas.microsoft.com/office/drawing/2014/main" id="{A534B667-34E2-4FEB-A793-FD984085D748}"/>
              </a:ext>
            </a:extLst>
          </p:cNvPr>
          <p:cNvPicPr>
            <a:picLocks noChangeAspect="1"/>
          </p:cNvPicPr>
          <p:nvPr/>
        </p:nvPicPr>
        <p:blipFill>
          <a:blip r:embed="rId2"/>
          <a:stretch>
            <a:fillRect/>
          </a:stretch>
        </p:blipFill>
        <p:spPr>
          <a:xfrm>
            <a:off x="4690708" y="3905710"/>
            <a:ext cx="2352456" cy="2073102"/>
          </a:xfrm>
          <a:prstGeom prst="rect">
            <a:avLst/>
          </a:prstGeom>
        </p:spPr>
      </p:pic>
    </p:spTree>
    <p:extLst>
      <p:ext uri="{BB962C8B-B14F-4D97-AF65-F5344CB8AC3E}">
        <p14:creationId xmlns:p14="http://schemas.microsoft.com/office/powerpoint/2010/main" val="4497992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8AAAB-B045-4D6C-B46E-335E616D158B}"/>
              </a:ext>
            </a:extLst>
          </p:cNvPr>
          <p:cNvSpPr>
            <a:spLocks noGrp="1"/>
          </p:cNvSpPr>
          <p:nvPr>
            <p:ph type="title"/>
          </p:nvPr>
        </p:nvSpPr>
        <p:spPr/>
        <p:txBody>
          <a:bodyPr/>
          <a:lstStyle/>
          <a:p>
            <a:r>
              <a:rPr lang="en-IN" dirty="0"/>
              <a:t>Deep Learning</a:t>
            </a:r>
          </a:p>
        </p:txBody>
      </p:sp>
      <p:sp>
        <p:nvSpPr>
          <p:cNvPr id="3" name="Content Placeholder 2">
            <a:extLst>
              <a:ext uri="{FF2B5EF4-FFF2-40B4-BE49-F238E27FC236}">
                <a16:creationId xmlns:a16="http://schemas.microsoft.com/office/drawing/2014/main" id="{C2B4950C-DB0C-4F72-8570-72DBB3B2D481}"/>
              </a:ext>
            </a:extLst>
          </p:cNvPr>
          <p:cNvSpPr>
            <a:spLocks noGrp="1"/>
          </p:cNvSpPr>
          <p:nvPr>
            <p:ph idx="1"/>
          </p:nvPr>
        </p:nvSpPr>
        <p:spPr/>
        <p:txBody>
          <a:bodyPr/>
          <a:lstStyle/>
          <a:p>
            <a:r>
              <a:rPr lang="en-US" sz="1800" b="0" i="0" dirty="0">
                <a:effectLst/>
                <a:latin typeface="Times New Roman" panose="02020603050405020304" pitchFamily="18" charset="0"/>
              </a:rPr>
              <a:t>Deep Learning is the Subset of Machine Learning that teaches the computer to do what comes naturally to humans by processing data and creating patterns for use in decision making.</a:t>
            </a:r>
          </a:p>
          <a:p>
            <a:r>
              <a:rPr lang="en-US" sz="1800" b="0" i="0" dirty="0">
                <a:effectLst/>
                <a:latin typeface="Times New Roman" panose="02020603050405020304" pitchFamily="18" charset="0"/>
              </a:rPr>
              <a:t>Deep Learning consist of Neural Networks that are used to mimic the human brain.</a:t>
            </a:r>
          </a:p>
          <a:p>
            <a:r>
              <a:rPr lang="en-US" sz="1800" b="0" i="0" dirty="0">
                <a:effectLst/>
                <a:latin typeface="Times New Roman" panose="02020603050405020304" pitchFamily="18" charset="0"/>
              </a:rPr>
              <a:t>Convolution Neural Network is used to visualize the data from images and videos.</a:t>
            </a:r>
          </a:p>
          <a:p>
            <a:endParaRPr lang="en-IN" dirty="0"/>
          </a:p>
        </p:txBody>
      </p:sp>
      <p:pic>
        <p:nvPicPr>
          <p:cNvPr id="9" name="Picture 8">
            <a:extLst>
              <a:ext uri="{FF2B5EF4-FFF2-40B4-BE49-F238E27FC236}">
                <a16:creationId xmlns:a16="http://schemas.microsoft.com/office/drawing/2014/main" id="{59ABFD8E-3C5D-4363-B4D1-F8C300A8E3C7}"/>
              </a:ext>
            </a:extLst>
          </p:cNvPr>
          <p:cNvPicPr>
            <a:picLocks noChangeAspect="1"/>
          </p:cNvPicPr>
          <p:nvPr/>
        </p:nvPicPr>
        <p:blipFill>
          <a:blip r:embed="rId2"/>
          <a:stretch>
            <a:fillRect/>
          </a:stretch>
        </p:blipFill>
        <p:spPr>
          <a:xfrm>
            <a:off x="9001957" y="4216400"/>
            <a:ext cx="2187603" cy="1901291"/>
          </a:xfrm>
          <a:prstGeom prst="rect">
            <a:avLst/>
          </a:prstGeom>
        </p:spPr>
      </p:pic>
    </p:spTree>
    <p:extLst>
      <p:ext uri="{BB962C8B-B14F-4D97-AF65-F5344CB8AC3E}">
        <p14:creationId xmlns:p14="http://schemas.microsoft.com/office/powerpoint/2010/main" val="35537043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C7EC-83C5-4B1C-A770-F2E3E17CF90D}"/>
              </a:ext>
            </a:extLst>
          </p:cNvPr>
          <p:cNvSpPr>
            <a:spLocks noGrp="1"/>
          </p:cNvSpPr>
          <p:nvPr>
            <p:ph type="title"/>
          </p:nvPr>
        </p:nvSpPr>
        <p:spPr/>
        <p:txBody>
          <a:bodyPr/>
          <a:lstStyle/>
          <a:p>
            <a:r>
              <a:rPr lang="en-IN" dirty="0"/>
              <a:t>Language &amp; Packages </a:t>
            </a:r>
          </a:p>
        </p:txBody>
      </p:sp>
      <p:sp>
        <p:nvSpPr>
          <p:cNvPr id="3" name="Content Placeholder 2">
            <a:extLst>
              <a:ext uri="{FF2B5EF4-FFF2-40B4-BE49-F238E27FC236}">
                <a16:creationId xmlns:a16="http://schemas.microsoft.com/office/drawing/2014/main" id="{A859BE5A-99FA-4AEC-8D4A-111DEECE6EA8}"/>
              </a:ext>
            </a:extLst>
          </p:cNvPr>
          <p:cNvSpPr>
            <a:spLocks noGrp="1"/>
          </p:cNvSpPr>
          <p:nvPr>
            <p:ph sz="half" idx="1"/>
          </p:nvPr>
        </p:nvSpPr>
        <p:spPr/>
        <p:txBody>
          <a:bodyPr/>
          <a:lstStyle/>
          <a:p>
            <a:r>
              <a:rPr lang="en-IN" dirty="0"/>
              <a:t>Language : Python</a:t>
            </a:r>
          </a:p>
        </p:txBody>
      </p:sp>
      <p:sp>
        <p:nvSpPr>
          <p:cNvPr id="4" name="Content Placeholder 3">
            <a:extLst>
              <a:ext uri="{FF2B5EF4-FFF2-40B4-BE49-F238E27FC236}">
                <a16:creationId xmlns:a16="http://schemas.microsoft.com/office/drawing/2014/main" id="{311385C7-F71B-4483-8A85-A6F0C5EA8AB6}"/>
              </a:ext>
            </a:extLst>
          </p:cNvPr>
          <p:cNvSpPr>
            <a:spLocks noGrp="1"/>
          </p:cNvSpPr>
          <p:nvPr>
            <p:ph sz="half" idx="2"/>
          </p:nvPr>
        </p:nvSpPr>
        <p:spPr/>
        <p:txBody>
          <a:bodyPr/>
          <a:lstStyle/>
          <a:p>
            <a:r>
              <a:rPr lang="en-IN" dirty="0"/>
              <a:t>Packages </a:t>
            </a:r>
          </a:p>
          <a:p>
            <a:pPr marL="0" indent="0">
              <a:buNone/>
            </a:pPr>
            <a:r>
              <a:rPr lang="en-IN" dirty="0"/>
              <a:t>	1. OpenCV</a:t>
            </a:r>
          </a:p>
          <a:p>
            <a:pPr marL="0" indent="0">
              <a:buNone/>
            </a:pPr>
            <a:r>
              <a:rPr lang="en-IN" dirty="0"/>
              <a:t>	2. </a:t>
            </a:r>
            <a:r>
              <a:rPr lang="en-IN" dirty="0" err="1"/>
              <a:t>Tensorflow</a:t>
            </a:r>
            <a:endParaRPr lang="en-IN" dirty="0"/>
          </a:p>
          <a:p>
            <a:pPr marL="0" indent="0">
              <a:buNone/>
            </a:pPr>
            <a:r>
              <a:rPr lang="en-IN" dirty="0"/>
              <a:t>	3. OS</a:t>
            </a:r>
          </a:p>
          <a:p>
            <a:pPr marL="0" indent="0">
              <a:buNone/>
            </a:pPr>
            <a:endParaRPr lang="en-IN" dirty="0"/>
          </a:p>
        </p:txBody>
      </p:sp>
      <p:pic>
        <p:nvPicPr>
          <p:cNvPr id="5" name="Picture 4">
            <a:extLst>
              <a:ext uri="{FF2B5EF4-FFF2-40B4-BE49-F238E27FC236}">
                <a16:creationId xmlns:a16="http://schemas.microsoft.com/office/drawing/2014/main" id="{CDBB6F47-AFB0-4838-839A-DE4967F3984D}"/>
              </a:ext>
            </a:extLst>
          </p:cNvPr>
          <p:cNvPicPr>
            <a:picLocks noChangeAspect="1"/>
          </p:cNvPicPr>
          <p:nvPr/>
        </p:nvPicPr>
        <p:blipFill>
          <a:blip r:embed="rId2"/>
          <a:stretch>
            <a:fillRect/>
          </a:stretch>
        </p:blipFill>
        <p:spPr>
          <a:xfrm>
            <a:off x="1651247" y="3429000"/>
            <a:ext cx="3293169" cy="981375"/>
          </a:xfrm>
          <a:prstGeom prst="rect">
            <a:avLst/>
          </a:prstGeom>
        </p:spPr>
      </p:pic>
      <p:pic>
        <p:nvPicPr>
          <p:cNvPr id="7" name="Picture 6">
            <a:extLst>
              <a:ext uri="{FF2B5EF4-FFF2-40B4-BE49-F238E27FC236}">
                <a16:creationId xmlns:a16="http://schemas.microsoft.com/office/drawing/2014/main" id="{3731375C-A92E-4912-94FB-6554AB48E594}"/>
              </a:ext>
            </a:extLst>
          </p:cNvPr>
          <p:cNvPicPr>
            <a:picLocks noChangeAspect="1"/>
          </p:cNvPicPr>
          <p:nvPr/>
        </p:nvPicPr>
        <p:blipFill>
          <a:blip r:embed="rId3"/>
          <a:stretch>
            <a:fillRect/>
          </a:stretch>
        </p:blipFill>
        <p:spPr>
          <a:xfrm>
            <a:off x="8398276" y="4572002"/>
            <a:ext cx="2850190" cy="1412727"/>
          </a:xfrm>
          <a:prstGeom prst="rect">
            <a:avLst/>
          </a:prstGeom>
        </p:spPr>
      </p:pic>
    </p:spTree>
    <p:extLst>
      <p:ext uri="{BB962C8B-B14F-4D97-AF65-F5344CB8AC3E}">
        <p14:creationId xmlns:p14="http://schemas.microsoft.com/office/powerpoint/2010/main" val="3871921985"/>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215</TotalTime>
  <Words>498</Words>
  <Application>Microsoft Office PowerPoint</Application>
  <PresentationFormat>Widescreen</PresentationFormat>
  <Paragraphs>53</Paragraphs>
  <Slides>12</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Garamond</vt:lpstr>
      <vt:lpstr>Times New Roman</vt:lpstr>
      <vt:lpstr>Organic</vt:lpstr>
      <vt:lpstr>Indian Sign Language Recognition </vt:lpstr>
      <vt:lpstr>What is Sign language ?</vt:lpstr>
      <vt:lpstr>Indian Sign Languauge</vt:lpstr>
      <vt:lpstr>Introduction </vt:lpstr>
      <vt:lpstr>Introduction (Cont.)</vt:lpstr>
      <vt:lpstr>Tools &amp; Tech.</vt:lpstr>
      <vt:lpstr>Open CV </vt:lpstr>
      <vt:lpstr>Deep Learning</vt:lpstr>
      <vt:lpstr>Language &amp; Packages </vt:lpstr>
      <vt:lpstr>Project Flow </vt:lpstr>
      <vt:lpstr>PowerPoint Presentation</vt:lpstr>
      <vt:lpstr>Conclusion &amp; Future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Indian Sign Lanuage Recognition</dc:title>
  <dc:creator>gandhi.hardik2001@gmail.com</dc:creator>
  <cp:lastModifiedBy>Aman Desai</cp:lastModifiedBy>
  <cp:revision>17</cp:revision>
  <dcterms:created xsi:type="dcterms:W3CDTF">2021-03-17T14:50:12Z</dcterms:created>
  <dcterms:modified xsi:type="dcterms:W3CDTF">2021-03-18T05:30:12Z</dcterms:modified>
</cp:coreProperties>
</file>

<file path=docProps/thumbnail.jpeg>
</file>